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59" r:id="rId6"/>
    <p:sldId id="275" r:id="rId7"/>
    <p:sldId id="260" r:id="rId8"/>
    <p:sldId id="261" r:id="rId9"/>
    <p:sldId id="276" r:id="rId10"/>
    <p:sldId id="263" r:id="rId11"/>
    <p:sldId id="264" r:id="rId12"/>
    <p:sldId id="277" r:id="rId13"/>
    <p:sldId id="265" r:id="rId14"/>
    <p:sldId id="266" r:id="rId15"/>
    <p:sldId id="278" r:id="rId16"/>
    <p:sldId id="267" r:id="rId17"/>
    <p:sldId id="268" r:id="rId18"/>
    <p:sldId id="279" r:id="rId19"/>
    <p:sldId id="269" r:id="rId20"/>
    <p:sldId id="270" r:id="rId21"/>
    <p:sldId id="280" r:id="rId22"/>
    <p:sldId id="271" r:id="rId23"/>
    <p:sldId id="272" r:id="rId24"/>
    <p:sldId id="281" r:id="rId25"/>
    <p:sldId id="273" r:id="rId26"/>
    <p:sldId id="262" r:id="rId2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6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45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0035E-2346-40C3-9E71-2A4CE473D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CDF3D7-9A6D-4404-9FA1-B5930D7D0A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07684-B5F1-479D-B6B7-065ED9CDA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43AA3F-6E14-4BA7-A189-B40E91574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13F11-E1AC-428B-8C84-7E597E73E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07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0BF7E-8589-47FA-A93C-01934E5C3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EB384-0283-44F4-B23A-C14C9BCE6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05AE0-98E5-4883-8B35-08E05D1D9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84FEB-A64C-44F5-A95E-DBFC84BED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64D64-FDA4-4FFE-B9E9-F1D851D0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50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F1FBE-C718-4345-BE9E-C0A0DA3C10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0812C1-CDE8-4049-952F-700831139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7CEFF-5AC8-42BE-9DB4-B4FE89AC9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B0462-8EED-43F0-9ACB-43D1E1680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603A49-2E8C-400B-8863-56D7B466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793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C6510-0E4F-49A3-9211-41A8384E4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A605C-0BA2-433B-A253-A7340E6DB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C288D-6470-4820-A9F4-511E95B70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E5FA7-A253-4843-928D-E4765C6C0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01924-9D75-4911-BD50-2F703EFE9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13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09C40-70A2-489D-9DD3-C0F4AE29D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7B86D-DF3D-408A-B027-BD808F87A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44E84-7B5F-48B3-A3B9-70AC31FB3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FBBDB-6643-458F-B6D4-63D34EF7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EF074-D9C2-4AC1-A835-3DF3B73D1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80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A0889-F45B-4A91-AD99-5ADC413EE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B2D70-8BF2-4C85-8433-D51870F3B4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8A81F0-E14D-4805-954A-958965E429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BDC861-02F9-4ACE-B435-5C0589ED8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786C4-8B5E-443F-872D-3333FB9AF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329B1-A1FE-4F09-830D-0B860BF93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063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8B27F-AC60-413E-ADA6-404535213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B58E4-3ED8-4A0E-988A-436BDCE1E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4DC8A9-8E8F-4C4E-A81E-97449DC00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50031-328E-4EB5-AB84-5A3E0DE092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0142C6-9162-4930-A758-7912845A19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1B36D7-7946-45BF-B995-1CDD77F57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209269-16E5-43C8-BA0F-FFD8EC76E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893B6-07A5-491C-A80E-F9C392148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571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E1CF0-149A-4A36-A035-FF8E0E7D6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0C7859-30E0-495E-A7D4-61D0EEA25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99A60-7958-41D5-BD5D-D2EA97105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EF81E-E325-4A5C-B15F-F0EBE12C8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095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6083B2-9236-4B94-8BC5-0976AD42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15C91C-7AAB-4D89-9E71-3911FE0DF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1AA1C-478C-44F7-A7E7-4D2D66696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52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ED95F-8544-4EAA-A307-FA34C48F6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C19E4-B864-4CA5-80E7-DB3F8C116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85D292-80D8-4184-93BB-ECC7B05CF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C7D83-12B1-4FBE-95AE-56FBABA18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B2359A-CE61-40DE-8584-4A97069B8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6F09F-91F9-4952-820A-A0643C3D3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61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314A-6E76-4151-B78F-2ED511F20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39C308-BE60-41FF-8BBE-2C75F84EBC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36F4C4-86F8-4F22-BD20-AE5366B0D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C4397-0331-4E71-A994-8CC115530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9DABA-88B2-4318-8A7B-0DE0607DA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2D6E5-D1C6-4B6C-A840-0D4BB63BF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72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F4B4EB-F660-46AB-84E0-817FD6D7E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F07672-940A-47D4-8CFF-1B4494A4A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E82223-4F3C-4D3D-ADDC-30E452E5F5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18CA8-12E3-4299-95A9-CEDE44307971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8CAB7-B8C4-46B3-AD0A-D44592284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E0CB3-6299-4A83-B183-A7E8DFC45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A58EE-1054-4D99-9490-6E7FAD27E9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73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r>
              <a:rPr lang="cy-GB" sz="5400" b="1" dirty="0">
                <a:latin typeface="+mn-lt"/>
              </a:rPr>
              <a:t>Dim ond drwy feicrosgop y mae modd gweld bacteria. Mae miliwn o facteria gwenwyn bwyd yn gallu ffitio ar ben nodwydd.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077969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yw ystyr "defnyddio erbyn” ar label bwyd?</a:t>
            </a: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C79A0C-AEAD-455B-859C-BA91648137D8}"/>
              </a:ext>
            </a:extLst>
          </p:cNvPr>
          <p:cNvSpPr/>
          <p:nvPr/>
        </p:nvSpPr>
        <p:spPr>
          <a:xfrm>
            <a:off x="461564" y="1849712"/>
            <a:ext cx="9477568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Dim ond ar ôl y dyddiad yma y dylet ti fwyta’r 	bwyd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Dim ond ar y dyddiad yma yr wyt ti'n gallu bwyta’r 	bwyd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Dim ond ar y dyddiad hwn, neu cyn y dyddiad hwn, 	y mae'r bwyd yn ddiogel i'w fwyta </a:t>
            </a:r>
            <a:endParaRPr lang="en-GB" sz="32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Fydd y bwyd ddim ar ei orau ar ôl y dyddiad yma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3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yw ystyr "defnyddio erbyn” ar label bwyd?</a:t>
            </a: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C79A0C-AEAD-455B-859C-BA91648137D8}"/>
              </a:ext>
            </a:extLst>
          </p:cNvPr>
          <p:cNvSpPr/>
          <p:nvPr/>
        </p:nvSpPr>
        <p:spPr>
          <a:xfrm>
            <a:off x="551188" y="4118114"/>
            <a:ext cx="9708995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Dim ond ar y dyddiad hwn, neu cyn y dyddiad hwn,  	y mae'r bwyd yn ddiogel i'w fwyta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04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619" y="2614820"/>
            <a:ext cx="9956181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Mae'r dyddiad 'defnyddio erbyn' yn ymwneud â diogelwch bwyd a dyma'r dyddiad pwysicaf i'w gofio! Gellir bwyta bwydydd, (a rhewi y rhan fwyaf), hyd at y dyddiad ‘defnyddio erbyn’, ond nid ar ôl hynny.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433128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Ar ba dymheredd ddylet ti osod dy oergell?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63C2E68-0DBB-4874-ADA1-7135446AF668}"/>
              </a:ext>
            </a:extLst>
          </p:cNvPr>
          <p:cNvSpPr/>
          <p:nvPr/>
        </p:nvSpPr>
        <p:spPr>
          <a:xfrm>
            <a:off x="1063082" y="2127329"/>
            <a:ext cx="6096000" cy="26407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10°C - 15°C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15°C - 20°C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0°C - 5°C 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100°C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Ar ba dymheredd ddylet ti osod dy oergell?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63C2E68-0DBB-4874-ADA1-7135446AF668}"/>
              </a:ext>
            </a:extLst>
          </p:cNvPr>
          <p:cNvSpPr/>
          <p:nvPr/>
        </p:nvSpPr>
        <p:spPr>
          <a:xfrm>
            <a:off x="1063082" y="2127329"/>
            <a:ext cx="6096000" cy="2003625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y-GB" sz="36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0°C - 5°C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23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Bydd cadw'r oergell ar dymheredd rhwng 0°C a 5°C yn arafu tyfiant germau er mwyn cadw bwyd yn ddiogel tan ei ddyddiad 'defnyddio erbyn'.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102625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Rwyt ti wedi defnyddio hanner tun o ffa pob. Beth ddylet ti ei wneud â'r gweddill?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6AC652C-A43F-42C2-9EBF-848C40BC014B}"/>
              </a:ext>
            </a:extLst>
          </p:cNvPr>
          <p:cNvSpPr/>
          <p:nvPr/>
        </p:nvSpPr>
        <p:spPr>
          <a:xfrm>
            <a:off x="838200" y="2028901"/>
            <a:ext cx="1010809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Rhoi'r tun yn yr oergell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Rhoi'r tun yn ôl yn y cwpwrdd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roi i'r ci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Rhoi'r gweddill mewn twb plastig, ei orchuddio, 	a'i roi yn yr oergell 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84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Rwyt ti wedi defnyddio hanner tun o ffa pob. Beth ddylet ti ei wneud â'r gweddill?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6AC652C-A43F-42C2-9EBF-848C40BC014B}"/>
              </a:ext>
            </a:extLst>
          </p:cNvPr>
          <p:cNvSpPr/>
          <p:nvPr/>
        </p:nvSpPr>
        <p:spPr>
          <a:xfrm>
            <a:off x="827493" y="1690688"/>
            <a:ext cx="10092297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lang="cy-GB" sz="36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lang="cy-GB" sz="36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 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Rhoi'r gweddill mewn twb plastig, ei orchuddio, 	a'i roi yn yr oergell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69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922" y="324329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6000" b="1" dirty="0">
                <a:latin typeface="+mn-lt"/>
              </a:rPr>
              <a:t>Mae gwagio'r bwyd o'r tun yn atal adwaith cemegol rhwng y tun a'r bwyd sy'n gallu achosi llygriad metelaidd.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463384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Sut ddylet ti olchi dy ddwylo bob tro?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67183EA-1E60-42F5-A272-BFA5E254C13A}"/>
              </a:ext>
            </a:extLst>
          </p:cNvPr>
          <p:cNvSpPr/>
          <p:nvPr/>
        </p:nvSpPr>
        <p:spPr>
          <a:xfrm>
            <a:off x="1174595" y="1747857"/>
            <a:ext cx="638593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dŵr oer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dŵr oer a sebon</a:t>
            </a:r>
            <a:endParaRPr lang="en-GB" sz="40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   Gyda gwên</a:t>
            </a:r>
            <a:endParaRPr lang="en-GB" sz="40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4000" b="1" dirty="0">
                <a:ea typeface="Calibri" panose="020F0502020204030204" pitchFamily="34" charset="0"/>
                <a:cs typeface="Arial" panose="020B0604020202020204" pitchFamily="34" charset="0"/>
              </a:rPr>
              <a:t>Ch. Gyda dŵr cynnes a sebon </a:t>
            </a:r>
            <a:endParaRPr lang="en-GB" sz="40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31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40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Ble ddylet ti gadw dy focs bwyd ar gyfer yr ysgol?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FFFA27-A939-4FD2-B1DD-E6B86EF1F072}"/>
              </a:ext>
            </a:extLst>
          </p:cNvPr>
          <p:cNvSpPr/>
          <p:nvPr/>
        </p:nvSpPr>
        <p:spPr>
          <a:xfrm>
            <a:off x="838199" y="2009756"/>
            <a:ext cx="7921487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Ar y ffenest yn dy ddosbarth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Drws nesaf i wresogydd y dosbarth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Ar dy fachyn, gyda dy gôt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Mewn bag oeri gyda phecyn iâ 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26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089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Ble ddylet ti gadw dy focs bwyd ar gyfer yr ysgol?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FFFA27-A939-4FD2-B1DD-E6B86EF1F072}"/>
              </a:ext>
            </a:extLst>
          </p:cNvPr>
          <p:cNvSpPr/>
          <p:nvPr/>
        </p:nvSpPr>
        <p:spPr>
          <a:xfrm>
            <a:off x="811696" y="2301300"/>
            <a:ext cx="7469904" cy="226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 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Mewn bag oeri gyda phecyn iâ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65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131" y="2476286"/>
            <a:ext cx="10515600" cy="1325563"/>
          </a:xfrm>
        </p:spPr>
        <p:txBody>
          <a:bodyPr>
            <a:noAutofit/>
          </a:bodyPr>
          <a:lstStyle/>
          <a:p>
            <a:pPr lvl="0"/>
            <a:r>
              <a:rPr lang="en-GB" b="1" dirty="0">
                <a:latin typeface="+mn-lt"/>
              </a:rPr>
              <a:t> </a:t>
            </a:r>
            <a:br>
              <a:rPr lang="en-GB" b="1" dirty="0">
                <a:latin typeface="+mn-lt"/>
              </a:rPr>
            </a:br>
            <a:r>
              <a:rPr lang="cy-GB" sz="5400" b="1" dirty="0">
                <a:latin typeface="+mn-lt"/>
              </a:rPr>
              <a:t>Bydd cadw dy fwyd yn oer yn helpu i atal bacteria gwenwyn bwyd rhag tyfu i lefelau anniogel.</a:t>
            </a:r>
            <a:endParaRPr lang="en-GB" sz="54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087152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089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Rwyt ti wedi gollwng dy frechdan ar y llawr. </a:t>
            </a:r>
            <a:br>
              <a:rPr lang="cy-GB" b="1" dirty="0">
                <a:latin typeface="+mn-lt"/>
              </a:rPr>
            </a:br>
            <a:r>
              <a:rPr lang="cy-GB" b="1" dirty="0">
                <a:latin typeface="+mn-lt"/>
              </a:rPr>
              <a:t>A ddylet ti: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F8806E-D11E-4E82-B0D7-E2BFB1C9CA1E}"/>
              </a:ext>
            </a:extLst>
          </p:cNvPr>
          <p:cNvSpPr/>
          <p:nvPr/>
        </p:nvSpPr>
        <p:spPr>
          <a:xfrm>
            <a:off x="838200" y="2104085"/>
            <a:ext cx="827929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Barhau i'w bwyta hi?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Ei thaflu hi? 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Ei gadael hi yno?</a:t>
            </a:r>
            <a:endParaRPr lang="en-GB" sz="32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Os ydy hi wedi bod ar y llawr llai na 5 eiliad,     	mae hi dal yn iawn i'w bwyta.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62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Rwyt ti wedi gollwng dy frechdan ar y llawr.</a:t>
            </a:r>
            <a:br>
              <a:rPr lang="cy-GB" b="1" dirty="0">
                <a:latin typeface="+mn-lt"/>
              </a:rPr>
            </a:br>
            <a:r>
              <a:rPr lang="cy-GB" b="1" dirty="0">
                <a:latin typeface="+mn-lt"/>
              </a:rPr>
              <a:t>A ddylet ti: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F8806E-D11E-4E82-B0D7-E2BFB1C9CA1E}"/>
              </a:ext>
            </a:extLst>
          </p:cNvPr>
          <p:cNvSpPr/>
          <p:nvPr/>
        </p:nvSpPr>
        <p:spPr>
          <a:xfrm>
            <a:off x="838200" y="2104085"/>
            <a:ext cx="6096000" cy="1224951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B.   Ei thaflu hi?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69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317" y="270558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4900" b="1" dirty="0">
                <a:latin typeface="+mn-lt"/>
              </a:rPr>
              <a:t>Mae lloriau yn cynnwys baw a germau sy'n gallu glynu at eitem sydd wedi cyffwrdd â'r llawr. Os yw bwyd yn cael ei ollwng ar y llawr, hyd yn oed am ychydig eiliadau yn unig, dylet ti ei daflu ac yna glanhau unrhyw beth sydd wedi colli.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6912559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67499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Sut ddylet ti olchi dy ddwylo bob tro?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67183EA-1E60-42F5-A272-BFA5E254C13A}"/>
              </a:ext>
            </a:extLst>
          </p:cNvPr>
          <p:cNvSpPr/>
          <p:nvPr/>
        </p:nvSpPr>
        <p:spPr>
          <a:xfrm>
            <a:off x="1104779" y="3786335"/>
            <a:ext cx="638593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40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</a:t>
            </a:r>
            <a:r>
              <a:rPr kumimoji="0" lang="cy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. Gyda dŵr cynnes a sebon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31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224" y="2709147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Mae golchi dwylo yn effeithiol yn helpu i atal bacteria rhag lledaenu i fwyd. Er mwyn golchi dwylo yn iawn, mae angen dŵr cynnes, sebon a thywelion taflu i ffwrdd, yn ddelfrydol, ar gyfer sychu dwylo.</a:t>
            </a:r>
            <a:br>
              <a:rPr lang="en-GB" sz="4800" b="1" dirty="0">
                <a:latin typeface="+mn-lt"/>
              </a:rPr>
            </a:b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663825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78" y="432032"/>
            <a:ext cx="11374243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Pam fod angen cadw bwyd amrwd, neu fwyd sydd heb ei goginio, ar wahân i fwyd sydd wedi'i goginio?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5A3D5B-B31C-484A-BBCE-3EEBA87F0B0B}"/>
              </a:ext>
            </a:extLst>
          </p:cNvPr>
          <p:cNvSpPr/>
          <p:nvPr/>
        </p:nvSpPr>
        <p:spPr>
          <a:xfrm>
            <a:off x="579219" y="1757595"/>
            <a:ext cx="9174384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Fe all effeithio ar y blas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Fydd y bwyd ddim yn mynd yn ddrwg mor 	gyflym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Er mwyn eu hatal nhw rhag ymladd â’i 	gilydd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i atal bacteria a all fod ar y bwyd amrwd 	rhag mynd ar y bwyd sydd wedi'i goginio.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09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878" y="432032"/>
            <a:ext cx="11374243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Pam fod angen cadw bwyd amrwd, neu fwyd sydd heb ei goginio, ar wahân i fwyd sydd wedi'i goginio?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D5A3D5B-B31C-484A-BBCE-3EEBA87F0B0B}"/>
              </a:ext>
            </a:extLst>
          </p:cNvPr>
          <p:cNvSpPr/>
          <p:nvPr/>
        </p:nvSpPr>
        <p:spPr>
          <a:xfrm>
            <a:off x="490652" y="4927130"/>
            <a:ext cx="909067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y-GB" sz="3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atal bacteria a all fod ar y bwyd amrwd 	rhag mynd ar y bwyd sydd wedi'i goginio.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23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317" y="2885488"/>
            <a:ext cx="10057996" cy="1325563"/>
          </a:xfrm>
        </p:spPr>
        <p:txBody>
          <a:bodyPr>
            <a:noAutofit/>
          </a:bodyPr>
          <a:lstStyle/>
          <a:p>
            <a:r>
              <a:rPr lang="cy-GB" sz="5400" b="1" dirty="0">
                <a:latin typeface="+mn-lt"/>
              </a:rPr>
              <a:t>Gall bwyd amrwd (cig amrwd, pysgod amrwd, llysiau rhydd sydd â phridd arnynt ac wyau) gynnwys germau a all achosi gwenwyn bwyd.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38815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Mae bacteria: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ECFE65C-816A-418B-AA0F-67379BF36C32}"/>
              </a:ext>
            </a:extLst>
          </p:cNvPr>
          <p:cNvSpPr/>
          <p:nvPr/>
        </p:nvSpPr>
        <p:spPr>
          <a:xfrm>
            <a:off x="838199" y="1809956"/>
            <a:ext cx="819978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I'w gweld yn hawdd mewn golau dydd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I'w gweld mewn dŵr yn unig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Yn rhy fach i ti allu eu gweld nhw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Yn hawdd eu gweld bob amser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14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/>
          <a:lstStyle/>
          <a:p>
            <a:r>
              <a:rPr lang="cy-GB" b="1" dirty="0">
                <a:latin typeface="+mn-lt"/>
              </a:rPr>
              <a:t>Mae bacteria: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ECFE65C-816A-418B-AA0F-67379BF36C32}"/>
              </a:ext>
            </a:extLst>
          </p:cNvPr>
          <p:cNvSpPr/>
          <p:nvPr/>
        </p:nvSpPr>
        <p:spPr>
          <a:xfrm>
            <a:off x="838200" y="3064601"/>
            <a:ext cx="8038171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Yn rhy fach i ti allu eu gweld nhw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34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704</Words>
  <Application>Microsoft Office PowerPoint</Application>
  <PresentationFormat>Widescreen</PresentationFormat>
  <Paragraphs>72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Sut ddylet ti olchi dy ddwylo bob tro? </vt:lpstr>
      <vt:lpstr>Sut ddylet ti olchi dy ddwylo bob tro? </vt:lpstr>
      <vt:lpstr>Mae golchi dwylo yn effeithiol yn helpu i atal bacteria rhag lledaenu i fwyd. Er mwyn golchi dwylo yn iawn, mae angen dŵr cynnes, sebon a thywelion taflu i ffwrdd, yn ddelfrydol, ar gyfer sychu dwylo. </vt:lpstr>
      <vt:lpstr>Pam fod angen cadw bwyd amrwd, neu fwyd sydd heb ei goginio, ar wahân i fwyd sydd wedi'i goginio? </vt:lpstr>
      <vt:lpstr>Pam fod angen cadw bwyd amrwd, neu fwyd sydd heb ei goginio, ar wahân i fwyd sydd wedi'i goginio? </vt:lpstr>
      <vt:lpstr>Gall bwyd amrwd (cig amrwd, pysgod amrwd, llysiau rhydd sydd â phridd arnynt ac wyau) gynnwys germau a all achosi gwenwyn bwyd. </vt:lpstr>
      <vt:lpstr>Mae bacteria: </vt:lpstr>
      <vt:lpstr>Mae bacteria: </vt:lpstr>
      <vt:lpstr>Dim ond drwy feicrosgop y mae modd gweld bacteria. Mae miliwn o facteria gwenwyn bwyd yn gallu ffitio ar ben nodwydd. </vt:lpstr>
      <vt:lpstr>Beth yw ystyr "defnyddio erbyn” ar label bwyd?</vt:lpstr>
      <vt:lpstr>Beth yw ystyr "defnyddio erbyn” ar label bwyd?</vt:lpstr>
      <vt:lpstr>Mae'r dyddiad 'defnyddio erbyn' yn ymwneud â diogelwch bwyd a dyma'r dyddiad pwysicaf i'w gofio! Gellir bwyta bwydydd, (a rhewi y rhan fwyaf), hyd at y dyddiad ‘defnyddio erbyn’, ond nid ar ôl hynny. </vt:lpstr>
      <vt:lpstr>Ar ba dymheredd ddylet ti osod dy oergell? </vt:lpstr>
      <vt:lpstr>Ar ba dymheredd ddylet ti osod dy oergell? </vt:lpstr>
      <vt:lpstr>Bydd cadw'r oergell ar dymheredd rhwng 0°C a 5°C yn arafu tyfiant germau er mwyn cadw bwyd yn ddiogel tan ei ddyddiad 'defnyddio erbyn'. </vt:lpstr>
      <vt:lpstr>Rwyt ti wedi defnyddio hanner tun o ffa pob. Beth ddylet ti ei wneud â'r gweddill? </vt:lpstr>
      <vt:lpstr>Rwyt ti wedi defnyddio hanner tun o ffa pob. Beth ddylet ti ei wneud â'r gweddill? </vt:lpstr>
      <vt:lpstr>Mae gwagio'r bwyd o'r tun yn atal adwaith cemegol rhwng y tun a'r bwyd sy'n gallu achosi llygriad metelaidd. </vt:lpstr>
      <vt:lpstr>Ble ddylet ti gadw dy focs bwyd ar gyfer yr ysgol? </vt:lpstr>
      <vt:lpstr>Ble ddylet ti gadw dy focs bwyd ar gyfer yr ysgol? </vt:lpstr>
      <vt:lpstr>  Bydd cadw dy fwyd yn oer yn helpu i atal bacteria gwenwyn bwyd rhag tyfu i lefelau anniogel.</vt:lpstr>
      <vt:lpstr>Rwyt ti wedi gollwng dy frechdan ar y llawr.  A ddylet ti: </vt:lpstr>
      <vt:lpstr>Rwyt ti wedi gollwng dy frechdan ar y llawr. A ddylet ti: </vt:lpstr>
      <vt:lpstr>Mae lloriau yn cynnwys baw a germau sy'n gallu glynu at eitem sydd wedi cyffwrdd â'r llawr. Os yw bwyd yn cael ei ollwng ar y llawr, hyd yn oed am ychydig eiliadau yn unig, dylet ti ei daflu ac yna glanhau unrhyw beth sydd wedi colli.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10</cp:revision>
  <dcterms:created xsi:type="dcterms:W3CDTF">2017-07-22T14:22:40Z</dcterms:created>
  <dcterms:modified xsi:type="dcterms:W3CDTF">2017-08-06T14:53:47Z</dcterms:modified>
</cp:coreProperties>
</file>